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8096" y="612648"/>
            <a:ext cx="51206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0C9FF"/>
                </a:solidFill>
                <a:latin typeface="Cascadia Mono"/>
              </a:rPr>
              <a:t>INDUSTRIAL ATTITUDE MODULE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069848"/>
            <a:ext cx="9966960" cy="64008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7FAFC"/>
                </a:solidFill>
                <a:latin typeface="Microsoft YaHei"/>
              </a:rPr>
              <a:t>STM32F407 + BNO085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" y="1746504"/>
            <a:ext cx="7315200" cy="6126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7FAFC"/>
                </a:solidFill>
                <a:latin typeface="Microsoft YaHei"/>
              </a:rPr>
              <a:t>工业姿态模块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542032"/>
            <a:ext cx="8778240" cy="43891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A8B6C8"/>
                </a:solidFill>
                <a:latin typeface="Microsoft YaHei"/>
              </a:rPr>
              <a:t>从“稳定采集”推进到“可验证、可部署”的工业化模块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3200400"/>
            <a:ext cx="1572768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3241548"/>
            <a:ext cx="1426464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0C9FF"/>
                </a:solidFill>
                <a:latin typeface="Microsoft YaHei"/>
              </a:rPr>
              <a:t>BNO085 / SH-2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87168" y="3200400"/>
            <a:ext cx="1389888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60320" y="3241548"/>
            <a:ext cx="1243584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0C9FF"/>
                </a:solidFill>
                <a:latin typeface="Microsoft YaHei"/>
              </a:rPr>
              <a:t>STM32F407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3200400"/>
            <a:ext cx="121615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96512" y="3241548"/>
            <a:ext cx="106984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31E6C2"/>
                </a:solidFill>
                <a:latin typeface="Microsoft YaHei"/>
              </a:rPr>
              <a:t>CAN MAIN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85816" y="3200400"/>
            <a:ext cx="1481328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58968" y="3241548"/>
            <a:ext cx="1335024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6C453"/>
                </a:solidFill>
                <a:latin typeface="Microsoft YaHei"/>
              </a:rPr>
              <a:t>UART DEBUG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" y="4590288"/>
            <a:ext cx="1554480" cy="960120"/>
          </a:xfrm>
          <a:prstGeom prst="roundRect">
            <a:avLst/>
          </a:prstGeom>
          <a:solidFill>
            <a:srgbClr val="101F33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4773168"/>
            <a:ext cx="1316736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7FAFC"/>
                </a:solidFill>
                <a:latin typeface="Microsoft YaHei"/>
              </a:rPr>
              <a:t>BNO085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5120640"/>
            <a:ext cx="1316736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40C9FF"/>
                </a:solidFill>
                <a:latin typeface="Microsoft YaHei"/>
              </a:rPr>
              <a:t>姿态融合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15768" y="4590288"/>
            <a:ext cx="1664208" cy="960120"/>
          </a:xfrm>
          <a:prstGeom prst="roundRect">
            <a:avLst/>
          </a:prstGeom>
          <a:solidFill>
            <a:srgbClr val="101F33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34639" y="4773168"/>
            <a:ext cx="1426464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7FAFC"/>
                </a:solidFill>
                <a:latin typeface="Microsoft YaHei"/>
              </a:rPr>
              <a:t>SPI / SHTP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39" y="5120640"/>
            <a:ext cx="142646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5B8CFF"/>
                </a:solidFill>
                <a:latin typeface="Microsoft YaHei"/>
              </a:rPr>
              <a:t>报告传输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73168" y="4590288"/>
            <a:ext cx="1810512" cy="960120"/>
          </a:xfrm>
          <a:prstGeom prst="roundRect">
            <a:avLst/>
          </a:prstGeom>
          <a:solidFill>
            <a:srgbClr val="101F33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92040" y="4773168"/>
            <a:ext cx="1572768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7FAFC"/>
                </a:solidFill>
                <a:latin typeface="Microsoft YaHei"/>
              </a:rPr>
              <a:t>STM32F407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92040" y="5120640"/>
            <a:ext cx="1572768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31E6C2"/>
                </a:solidFill>
                <a:latin typeface="Microsoft YaHei"/>
              </a:rPr>
              <a:t>解析 / 时间管理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976872" y="4590288"/>
            <a:ext cx="1444752" cy="960120"/>
          </a:xfrm>
          <a:prstGeom prst="roundRect">
            <a:avLst/>
          </a:prstGeom>
          <a:solidFill>
            <a:srgbClr val="101F33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95744" y="4773168"/>
            <a:ext cx="1207008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7FAFC"/>
                </a:solidFill>
                <a:latin typeface="Microsoft YaHei"/>
              </a:rPr>
              <a:t>CAN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95744" y="5120640"/>
            <a:ext cx="1207008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40C9FF"/>
                </a:solidFill>
                <a:latin typeface="Microsoft YaHei"/>
              </a:rPr>
              <a:t>工业主通道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395728" y="5065775"/>
            <a:ext cx="246887" cy="0"/>
          </a:xfrm>
          <a:prstGeom prst="line">
            <a:avLst/>
          </a:prstGeom>
          <a:ln w="22860">
            <a:solidFill>
              <a:srgbClr val="40C9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453128" y="5065775"/>
            <a:ext cx="246888" cy="0"/>
          </a:xfrm>
          <a:prstGeom prst="line">
            <a:avLst/>
          </a:prstGeom>
          <a:ln w="22860">
            <a:solidFill>
              <a:srgbClr val="40C9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656831" y="5065775"/>
            <a:ext cx="246889" cy="0"/>
          </a:xfrm>
          <a:prstGeom prst="line">
            <a:avLst/>
          </a:prstGeom>
          <a:ln w="22860">
            <a:solidFill>
              <a:srgbClr val="40C9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759952" y="4443984"/>
            <a:ext cx="2615184" cy="1298448"/>
          </a:xfrm>
          <a:prstGeom prst="roundRect">
            <a:avLst/>
          </a:prstGeom>
          <a:solidFill>
            <a:srgbClr val="0D1B2E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961120" y="4617720"/>
            <a:ext cx="2212848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0C9FF"/>
                </a:solidFill>
                <a:latin typeface="Cascadia Mono"/>
              </a:rPr>
              <a:t>CURRENT FOCUS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61120" y="4882896"/>
            <a:ext cx="2212848" cy="7863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2000"/>
              </a:lnSpc>
            </a:pPr>
            <a:r>
              <a:rPr sz="1019" b="1">
                <a:solidFill>
                  <a:srgbClr val="F7FAFC"/>
                </a:solidFill>
                <a:latin typeface="Microsoft YaHei"/>
              </a:rPr>
              <a:t>量化验证 · CAN 协议固化</a:t>
            </a:r>
            <a:br/>
            <a:r>
              <a:t>异常恢复与可复现测试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8096" y="6291072"/>
            <a:ext cx="320040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18096"/>
                </a:solidFill>
                <a:latin typeface="Cascadia Mono"/>
              </a:rPr>
              <a:t>2026-09 · Project 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01 /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7FAFC"/>
                </a:solidFill>
                <a:latin typeface="Microsoft YaHei"/>
              </a:rPr>
              <a:t>项目目标与当前状态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A8B6C8"/>
                </a:solidFill>
                <a:latin typeface="Microsoft YaHei"/>
              </a:rPr>
              <a:t>不是再增加功能，而是把已经跑通的链路变成可复现、可验收的工业模块。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A8B6C8"/>
                </a:solidFill>
                <a:latin typeface="Cascadia Mono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2011680"/>
            <a:ext cx="3401568" cy="221284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3232" y="2011680"/>
            <a:ext cx="50292" cy="2212848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4400" y="219456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223570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0C9FF"/>
                </a:solidFill>
                <a:latin typeface="Microsoft YaHei"/>
              </a:rPr>
              <a:t>已验证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786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姿态采集已跑通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017520"/>
            <a:ext cx="2999232" cy="115214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0">
                <a:solidFill>
                  <a:srgbClr val="A8B6C8"/>
                </a:solidFill>
                <a:latin typeface="Microsoft YaHei"/>
              </a:rPr>
              <a:t>已能读取四元数、欧拉角、加速度、角速度、状态与时间戳；串口上位机用于调试观察。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011680"/>
            <a:ext cx="3401568" cy="221284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011680"/>
            <a:ext cx="50292" cy="2212848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590288" y="219456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223570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31E6C2"/>
                </a:solidFill>
                <a:latin typeface="Microsoft YaHei"/>
              </a:rPr>
              <a:t>工程基线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25786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正式主控转向 F407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3017520"/>
            <a:ext cx="2999232" cy="115214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0">
                <a:solidFill>
                  <a:srgbClr val="A8B6C8"/>
                </a:solidFill>
                <a:latin typeface="Microsoft YaHei"/>
              </a:rPr>
              <a:t>F411 用于早期验证；正式工程以 STM32F407 为对象，为 CAN 主通道和后续工业接口留出空间。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5008" y="2011680"/>
            <a:ext cx="3401568" cy="221284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65008" y="2011680"/>
            <a:ext cx="50292" cy="2212848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66176" y="219456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23570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6C453"/>
                </a:solidFill>
                <a:latin typeface="Microsoft YaHei"/>
              </a:rPr>
              <a:t>待完成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6176" y="25786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工业接口需要定版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6176" y="3017520"/>
            <a:ext cx="2999232" cy="115214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0">
                <a:solidFill>
                  <a:srgbClr val="A8B6C8"/>
                </a:solidFill>
                <a:latin typeface="Microsoft YaHei"/>
              </a:rPr>
              <a:t>CAN 作为主用接口；UART 保留为调试通道；RS485 作为扩展。协议字段与验收数据仍需固化。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3232" y="4617720"/>
            <a:ext cx="10753344" cy="12801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2688" y="4855464"/>
            <a:ext cx="1115568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40C9FF"/>
                </a:solidFill>
                <a:latin typeface="Cascadia Mono"/>
              </a:rPr>
              <a:t>阶段结论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30552" y="4754880"/>
            <a:ext cx="8915400" cy="65836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F7FAFC"/>
                </a:solidFill>
                <a:latin typeface="Microsoft YaHei"/>
              </a:rPr>
              <a:t>技术路线已经明确；下一阶段的“完成”必须由构建产物、协议文档和 Bring-up 实测记录共同证明。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18096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02 /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32238"/>
                </a:solidFill>
                <a:latin typeface="Microsoft YaHei"/>
              </a:rPr>
              <a:t>系统架构：传感、解析、工业输出分层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53657A"/>
                </a:solidFill>
                <a:latin typeface="Microsoft YaHei"/>
              </a:rPr>
              <a:t>主数据链路保持单向清晰；调试与扩展接口从主链路旁路出去。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53657A"/>
                </a:solidFill>
                <a:latin typeface="Cascadia Mono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23160"/>
            <a:ext cx="21031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651760"/>
            <a:ext cx="1847087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32238"/>
                </a:solidFill>
                <a:latin typeface="Microsoft YaHei"/>
              </a:rPr>
              <a:t>BNO085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3145536"/>
            <a:ext cx="1847087" cy="51206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140" b="0">
                <a:solidFill>
                  <a:srgbClr val="53657A"/>
                </a:solidFill>
                <a:latin typeface="Microsoft YaHei"/>
              </a:rPr>
              <a:t>九轴融合</a:t>
            </a:r>
            <a:br/>
            <a:r>
              <a:t>Quaternion / Euler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618488" y="2295144"/>
            <a:ext cx="512064" cy="256032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474720" y="2423160"/>
            <a:ext cx="21031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02736" y="2651760"/>
            <a:ext cx="1847087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32238"/>
                </a:solidFill>
                <a:latin typeface="Microsoft YaHei"/>
              </a:rPr>
              <a:t>SPI + SHTP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2736" y="3145536"/>
            <a:ext cx="1847087" cy="51206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140" b="0">
                <a:solidFill>
                  <a:srgbClr val="53657A"/>
                </a:solidFill>
                <a:latin typeface="Microsoft YaHei"/>
              </a:rPr>
              <a:t>SHTP transport</a:t>
            </a:r>
            <a:br/>
            <a:r>
              <a:t>SH-2 reports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70248" y="2295144"/>
            <a:ext cx="512064" cy="256032"/>
          </a:xfrm>
          <a:prstGeom prst="rect">
            <a:avLst/>
          </a:prstGeom>
          <a:solidFill>
            <a:srgbClr val="5B8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26480" y="2423160"/>
            <a:ext cx="21031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54496" y="2651760"/>
            <a:ext cx="1847087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32238"/>
                </a:solidFill>
                <a:latin typeface="Microsoft YaHei"/>
              </a:rPr>
              <a:t>STM32F407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54496" y="3145536"/>
            <a:ext cx="1847087" cy="51206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140" b="0">
                <a:solidFill>
                  <a:srgbClr val="53657A"/>
                </a:solidFill>
                <a:latin typeface="Microsoft YaHei"/>
              </a:rPr>
              <a:t>解析 · 状态管理</a:t>
            </a:r>
            <a:br/>
            <a:r>
              <a:t>时间戳 · 封装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22008" y="2295144"/>
            <a:ext cx="512064" cy="256032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778240" y="2423160"/>
            <a:ext cx="21031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06256" y="2651760"/>
            <a:ext cx="1847087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32238"/>
                </a:solidFill>
                <a:latin typeface="Microsoft YaHei"/>
              </a:rPr>
              <a:t>CAN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06256" y="3145536"/>
            <a:ext cx="1847087" cy="51206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140" b="0">
                <a:solidFill>
                  <a:srgbClr val="53657A"/>
                </a:solidFill>
                <a:latin typeface="Microsoft YaHei"/>
              </a:rPr>
              <a:t>工业主通道</a:t>
            </a:r>
            <a:br/>
            <a:r>
              <a:t>产品协议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573767" y="2295144"/>
            <a:ext cx="512064" cy="256032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3035808" y="3172968"/>
            <a:ext cx="329183" cy="0"/>
          </a:xfrm>
          <a:prstGeom prst="line">
            <a:avLst/>
          </a:prstGeom>
          <a:ln w="21590">
            <a:solidFill>
              <a:srgbClr val="5B8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687568" y="3172968"/>
            <a:ext cx="329184" cy="0"/>
          </a:xfrm>
          <a:prstGeom prst="line">
            <a:avLst/>
          </a:prstGeom>
          <a:ln w="21590">
            <a:solidFill>
              <a:srgbClr val="31E6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339327" y="3172968"/>
            <a:ext cx="329185" cy="0"/>
          </a:xfrm>
          <a:prstGeom prst="line">
            <a:avLst/>
          </a:prstGeom>
          <a:ln w="21590">
            <a:solidFill>
              <a:srgbClr val="31E6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178040" y="3931920"/>
            <a:ext cx="0" cy="841248"/>
          </a:xfrm>
          <a:prstGeom prst="line">
            <a:avLst/>
          </a:prstGeom>
          <a:ln w="1524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>
            <a:off x="4407408" y="4773168"/>
            <a:ext cx="2770632" cy="0"/>
          </a:xfrm>
          <a:prstGeom prst="line">
            <a:avLst/>
          </a:prstGeom>
          <a:ln w="1524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178040" y="4773168"/>
            <a:ext cx="2770632" cy="0"/>
          </a:xfrm>
          <a:prstGeom prst="line">
            <a:avLst/>
          </a:prstGeom>
          <a:ln w="1524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578608" y="4663440"/>
            <a:ext cx="3337560" cy="112471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578608" y="4663440"/>
            <a:ext cx="50292" cy="1124712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79776" y="4864607"/>
            <a:ext cx="2935224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132238"/>
                </a:solidFill>
                <a:latin typeface="Microsoft YaHei"/>
              </a:rPr>
              <a:t>UART 调试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79776" y="5303519"/>
            <a:ext cx="2935224" cy="4297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19" b="0">
                <a:solidFill>
                  <a:srgbClr val="53657A"/>
                </a:solidFill>
                <a:latin typeface="Microsoft YaHei"/>
              </a:rPr>
              <a:t>只用于开发期观测、日志和故障定位；CAN 稳定后可进一步精简。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973568" y="4663440"/>
            <a:ext cx="3337560" cy="112471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973568" y="4663440"/>
            <a:ext cx="50292" cy="1124712"/>
          </a:xfrm>
          <a:prstGeom prst="rect">
            <a:avLst/>
          </a:prstGeom>
          <a:solidFill>
            <a:srgbClr val="5B8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74736" y="4864607"/>
            <a:ext cx="2935224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132238"/>
                </a:solidFill>
                <a:latin typeface="Microsoft YaHei"/>
              </a:rPr>
              <a:t>RS485 扩展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74736" y="5303519"/>
            <a:ext cx="2935224" cy="4297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19" b="0">
                <a:solidFill>
                  <a:srgbClr val="53657A"/>
                </a:solidFill>
                <a:latin typeface="Microsoft YaHei"/>
              </a:rPr>
              <a:t>作为后续工业扩展接口，协议可采用 Modbus 或自定义格式。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57A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03 /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7FAFC"/>
                </a:solidFill>
                <a:latin typeface="Microsoft YaHei"/>
              </a:rPr>
              <a:t>数据定义：先统一语义，再谈协议封装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A8B6C8"/>
                </a:solidFill>
                <a:latin typeface="Microsoft YaHei"/>
              </a:rPr>
              <a:t>姿态、运动量、状态和时间必须在 UART / CAN 两条输出链路中保持一致。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A8B6C8"/>
                </a:solidFill>
                <a:latin typeface="Cascadia Mono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965960"/>
            <a:ext cx="3401568" cy="1444752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3232" y="1965960"/>
            <a:ext cx="50292" cy="1444752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4400" y="214884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218998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0C9FF"/>
                </a:solidFill>
                <a:latin typeface="Microsoft YaHei"/>
              </a:rPr>
              <a:t>ATTITUDE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3288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姿态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971800"/>
            <a:ext cx="2999232" cy="384047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70" b="0">
                <a:solidFill>
                  <a:srgbClr val="A8B6C8"/>
                </a:solidFill>
                <a:latin typeface="Microsoft YaHei"/>
              </a:rPr>
              <a:t>四元数顺序；Euler 轴序；坐标系定义；角度单位与正方向。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965960"/>
            <a:ext cx="3401568" cy="1444752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1965960"/>
            <a:ext cx="50292" cy="1444752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590288" y="214884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218998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31E6C2"/>
                </a:solidFill>
                <a:latin typeface="Microsoft YaHei"/>
              </a:rPr>
              <a:t>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253288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运动量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971800"/>
            <a:ext cx="2999232" cy="384047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70" b="0">
                <a:solidFill>
                  <a:srgbClr val="A8B6C8"/>
                </a:solidFill>
                <a:latin typeface="Microsoft YaHei"/>
              </a:rPr>
              <a:t>加速度 / 角速度单位、符号、量程与 CAN 缩放系数。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5008" y="1965960"/>
            <a:ext cx="3401568" cy="1444752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65008" y="1965960"/>
            <a:ext cx="50292" cy="1444752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66176" y="214884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18998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6C453"/>
                </a:solidFill>
                <a:latin typeface="Microsoft YaHei"/>
              </a:rPr>
              <a:t>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6176" y="253288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F7FAFC"/>
                </a:solidFill>
                <a:latin typeface="Microsoft YaHei"/>
              </a:rPr>
              <a:t>状态与有效性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6176" y="2971800"/>
            <a:ext cx="2999232" cy="384047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70" b="0">
                <a:solidFill>
                  <a:srgbClr val="A8B6C8"/>
                </a:solidFill>
                <a:latin typeface="Microsoft YaHei"/>
              </a:rPr>
              <a:t>报告类型、校准状态、有效标志、异常状态与诊断信息。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3232" y="3794760"/>
            <a:ext cx="10753344" cy="1691640"/>
          </a:xfrm>
          <a:prstGeom prst="roundRect">
            <a:avLst/>
          </a:prstGeom>
          <a:solidFill>
            <a:srgbClr val="101F33"/>
          </a:solidFill>
          <a:ln w="1270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2688" y="4050791"/>
            <a:ext cx="4754880" cy="41148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7FAFC"/>
                </a:solidFill>
                <a:latin typeface="Microsoft YaHei"/>
              </a:rPr>
              <a:t>时间戳必须贯穿整个数据链路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636008"/>
            <a:ext cx="8138160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40C9FF"/>
                </a:solidFill>
                <a:latin typeface="Cascadia Mono"/>
              </a:rPr>
              <a:t>BNO085 report timestamp  →  STM32 解析时序  →  CAN 分帧 / 序号  →  上位机重建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56632"/>
            <a:ext cx="813816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80" b="0">
                <a:solidFill>
                  <a:srgbClr val="A8B6C8"/>
                </a:solidFill>
                <a:latin typeface="Microsoft YaHei"/>
              </a:rPr>
              <a:t>避免只发送角度值而丢失“这组数据是什么时候有效”的信息。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582912" y="4096512"/>
            <a:ext cx="1417320" cy="96012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31E6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47504" y="4270248"/>
            <a:ext cx="1078992" cy="58521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31E6C2"/>
                </a:solidFill>
                <a:latin typeface="Cascadia Mono"/>
              </a:rPr>
              <a:t>TIME</a:t>
            </a:r>
            <a:br/>
            <a:r>
              <a:t>MATTERS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18096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04 / HARDWARE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32238"/>
                </a:solidFill>
                <a:latin typeface="Microsoft YaHei"/>
              </a:rPr>
              <a:t>关键硬件事实已经校正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53657A"/>
                </a:solidFill>
                <a:latin typeface="Microsoft YaHei"/>
              </a:rPr>
              <a:t>把调试过程中真正影响结果的硬件事实写进工程基线，避免以后重复踩坑。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53657A"/>
                </a:solidFill>
                <a:latin typeface="Cascadia Mono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38528"/>
            <a:ext cx="3383280" cy="18288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38528"/>
            <a:ext cx="50292" cy="1828800"/>
          </a:xfrm>
          <a:prstGeom prst="rect">
            <a:avLst/>
          </a:prstGeom>
          <a:solidFill>
            <a:srgbClr val="FF7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2688" y="2121408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162556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7A8A"/>
                </a:solidFill>
                <a:latin typeface="Microsoft YaHei"/>
              </a:rPr>
              <a:t>关键修正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505456"/>
            <a:ext cx="2980944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BNO085 模式脚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944368"/>
            <a:ext cx="2980944" cy="768095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本项目 SPI 模式：PS1 接 3.3V；PS0 由 GPIO 控制，常态高，唤醒时可拉低。早期两脚都接 3.3V 会导致无输出。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07408" y="1938528"/>
            <a:ext cx="3383280" cy="18288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07408" y="1938528"/>
            <a:ext cx="50292" cy="1828800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608576" y="2121408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81728" y="2162556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31E6C2"/>
                </a:solidFill>
                <a:latin typeface="Microsoft YaHei"/>
              </a:rPr>
              <a:t>基线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8576" y="2505456"/>
            <a:ext cx="2980944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MCU 路线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2944368"/>
            <a:ext cx="2980944" cy="768095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F411 完成早期采集验证；正式产品对象改为 STM32F407，以便直接使用片上 CAN 并保留足够外设资源。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938528"/>
            <a:ext cx="3383280" cy="18288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938528"/>
            <a:ext cx="50292" cy="1828800"/>
          </a:xfrm>
          <a:prstGeom prst="rect">
            <a:avLst/>
          </a:prstGeom>
          <a:solidFill>
            <a:srgbClr val="5B8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84464" y="2121408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57616" y="2162556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5B8CFF"/>
                </a:solidFill>
                <a:latin typeface="Microsoft YaHei"/>
              </a:rPr>
              <a:t>接口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4464" y="2505456"/>
            <a:ext cx="2980944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输出策略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4" y="2944368"/>
            <a:ext cx="2980944" cy="768095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UART 只承担调试与日志；正式工业输出以 CAN 为主；RS485 后续按需求扩展。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224528"/>
            <a:ext cx="10735056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9264" y="4480560"/>
            <a:ext cx="1051560" cy="25603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B8CFF"/>
                </a:solidFill>
                <a:latin typeface="Cascadia Mono"/>
              </a:rPr>
              <a:t>工程原则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57400" y="4352544"/>
            <a:ext cx="8732520" cy="576072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32238"/>
                </a:solidFill>
                <a:latin typeface="Microsoft YaHei"/>
              </a:rPr>
              <a:t>硬件连接、芯片模式、接口角色、单位和字节序都属于“可验证基线”，不能只留在聊天记录里。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57A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05 / STATUS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7FAFC"/>
                </a:solidFill>
                <a:latin typeface="Microsoft YaHei"/>
              </a:rPr>
              <a:t>调试成果 ≠ 工业性能验收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A8B6C8"/>
                </a:solidFill>
                <a:latin typeface="Microsoft YaHei"/>
              </a:rPr>
              <a:t>已验证“链路能工作”，但精度、长期稳定性和异常恢复仍要用实测数据证明。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A8B6C8"/>
                </a:solidFill>
                <a:latin typeface="Cascadia Mono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975104"/>
            <a:ext cx="1920240" cy="34747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7FAFC"/>
                </a:solidFill>
                <a:latin typeface="Microsoft YaHei"/>
              </a:rPr>
              <a:t>BNO085 数据输出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80360" y="1965960"/>
            <a:ext cx="1143000" cy="3657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31E6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53512" y="2020824"/>
            <a:ext cx="1005840" cy="23774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19" b="1">
                <a:solidFill>
                  <a:srgbClr val="31E6C2"/>
                </a:solidFill>
                <a:latin typeface="Microsoft YaHei"/>
              </a:rPr>
              <a:t>已验证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1960" y="1975104"/>
            <a:ext cx="6949440" cy="47548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A8B6C8"/>
                </a:solidFill>
                <a:latin typeface="Microsoft YaHei"/>
              </a:rPr>
              <a:t>串口中可观察到四元数 / 欧拉角 / 加速度 / 角速度 / 状态 / 时间戳。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68680" y="2505456"/>
            <a:ext cx="10378440" cy="0"/>
          </a:xfrm>
          <a:prstGeom prst="line">
            <a:avLst/>
          </a:prstGeom>
          <a:ln w="762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8680" y="2724912"/>
            <a:ext cx="1920240" cy="34747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7FAFC"/>
                </a:solidFill>
                <a:latin typeface="Microsoft YaHei"/>
              </a:rPr>
              <a:t>静态姿态表现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80360" y="2715768"/>
            <a:ext cx="1143000" cy="3657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40C9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53512" y="2770632"/>
            <a:ext cx="1005840" cy="23774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19" b="1">
                <a:solidFill>
                  <a:srgbClr val="40C9FF"/>
                </a:solidFill>
                <a:latin typeface="Microsoft YaHei"/>
              </a:rPr>
              <a:t>已观察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2724912"/>
            <a:ext cx="6949440" cy="47548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A8B6C8"/>
                </a:solidFill>
                <a:latin typeface="Microsoft YaHei"/>
              </a:rPr>
              <a:t>静态漂移很小是当前调试观察；仍需记录时长、温度和重复性。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68680" y="3255264"/>
            <a:ext cx="10378440" cy="0"/>
          </a:xfrm>
          <a:prstGeom prst="line">
            <a:avLst/>
          </a:prstGeom>
          <a:ln w="762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68680" y="3474720"/>
            <a:ext cx="1920240" cy="34747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7FAFC"/>
                </a:solidFill>
                <a:latin typeface="Microsoft YaHei"/>
              </a:rPr>
              <a:t>动态姿态精度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80360" y="3465576"/>
            <a:ext cx="1143000" cy="3657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53512" y="3520439"/>
            <a:ext cx="1005840" cy="23774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19" b="1">
                <a:solidFill>
                  <a:srgbClr val="F6C453"/>
                </a:solidFill>
                <a:latin typeface="Microsoft YaHei"/>
              </a:rPr>
              <a:t>待量化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1960" y="3474720"/>
            <a:ext cx="6949440" cy="47548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A8B6C8"/>
                </a:solidFill>
                <a:latin typeface="Microsoft YaHei"/>
              </a:rPr>
              <a:t>10° 级误差不可接受；最大误差、重复性和响应需要基准测试。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68680" y="4005072"/>
            <a:ext cx="10378440" cy="0"/>
          </a:xfrm>
          <a:prstGeom prst="line">
            <a:avLst/>
          </a:prstGeom>
          <a:ln w="762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68680" y="4224528"/>
            <a:ext cx="1920240" cy="34747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7FAFC"/>
                </a:solidFill>
                <a:latin typeface="Microsoft YaHei"/>
              </a:rPr>
              <a:t>磁场 / 自校准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80360" y="4215384"/>
            <a:ext cx="1143000" cy="3657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F6C4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53512" y="4270248"/>
            <a:ext cx="1005840" cy="23774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19" b="1">
                <a:solidFill>
                  <a:srgbClr val="F6C453"/>
                </a:solidFill>
                <a:latin typeface="Microsoft YaHei"/>
              </a:rPr>
              <a:t>待量化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51960" y="4224528"/>
            <a:ext cx="6949440" cy="47548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A8B6C8"/>
                </a:solidFill>
                <a:latin typeface="Microsoft YaHei"/>
              </a:rPr>
              <a:t>记录环境、校准状态和航向变化，不以单次体验代替结论。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68680" y="4754880"/>
            <a:ext cx="10378440" cy="0"/>
          </a:xfrm>
          <a:prstGeom prst="line">
            <a:avLst/>
          </a:prstGeom>
          <a:ln w="762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68680" y="4974336"/>
            <a:ext cx="1920240" cy="34747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7FAFC"/>
                </a:solidFill>
                <a:latin typeface="Microsoft YaHei"/>
              </a:rPr>
              <a:t>CAN 产品协议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880360" y="4965192"/>
            <a:ext cx="1143000" cy="365760"/>
          </a:xfrm>
          <a:prstGeom prst="roundRect">
            <a:avLst/>
          </a:prstGeom>
          <a:solidFill>
            <a:srgbClr val="142840"/>
          </a:solidFill>
          <a:ln w="12700">
            <a:solidFill>
              <a:srgbClr val="FF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953512" y="5020056"/>
            <a:ext cx="1005840" cy="23774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ctr">
              <a:lnSpc>
                <a:spcPct val="100000"/>
              </a:lnSpc>
            </a:pPr>
            <a:r>
              <a:rPr sz="919" b="1">
                <a:solidFill>
                  <a:srgbClr val="FF7A8A"/>
                </a:solidFill>
                <a:latin typeface="Microsoft YaHei"/>
              </a:rPr>
              <a:t>待定版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1960" y="4974336"/>
            <a:ext cx="6949440" cy="47548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A8B6C8"/>
                </a:solidFill>
                <a:latin typeface="Microsoft YaHei"/>
              </a:rPr>
              <a:t>当前联调参数不等于最终协议；帧结构、周期、缩放和超时策略需固化。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68680" y="5504688"/>
            <a:ext cx="10378440" cy="0"/>
          </a:xfrm>
          <a:prstGeom prst="line">
            <a:avLst/>
          </a:prstGeom>
          <a:ln w="762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68680" y="5943600"/>
            <a:ext cx="9692640" cy="3291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>
                <a:solidFill>
                  <a:srgbClr val="40C9FF"/>
                </a:solidFill>
                <a:latin typeface="Microsoft YaHei"/>
              </a:rPr>
              <a:t>原则：不用无依据的“完成率 / 精度百分比”，只写可复现的测试条件和结果。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18096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06 / CAN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32238"/>
                </a:solidFill>
                <a:latin typeface="Microsoft YaHei"/>
              </a:rPr>
              <a:t>CAN 为主通道：联调配置与产品协议分开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53657A"/>
                </a:solidFill>
                <a:latin typeface="Microsoft YaHei"/>
              </a:rPr>
              <a:t>500 kbps / 11-bit 标准帧是当前联调基线；产品帧定义需要独立定版。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53657A"/>
                </a:solidFill>
                <a:latin typeface="Cascadia Mono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20240"/>
            <a:ext cx="3346704" cy="166420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9808" y="1920240"/>
            <a:ext cx="50292" cy="1664208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0976" y="210312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14426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0C9FF"/>
                </a:solidFill>
                <a:latin typeface="Microsoft YaHei"/>
              </a:rPr>
              <a:t>FRAME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2487168"/>
            <a:ext cx="2944368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帧身份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926080"/>
            <a:ext cx="2944368" cy="60350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明确 CAN ID、消息类型、周期、优先级，以及初始化帧 / 周期帧 / 扩展帧的职责。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25696" y="1920240"/>
            <a:ext cx="3346704" cy="166420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25696" y="1920240"/>
            <a:ext cx="50292" cy="1664208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626864" y="210312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0016" y="214426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31E6C2"/>
                </a:solidFill>
                <a:latin typeface="Microsoft YaHei"/>
              </a:rPr>
              <a:t>ENCODING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6864" y="2487168"/>
            <a:ext cx="2944368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数据编码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6864" y="2926080"/>
            <a:ext cx="2944368" cy="60350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字节序、符号、缩放、饱和范围、无效值表示和版本字段必须写进协议文档。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01583" y="1920240"/>
            <a:ext cx="3346704" cy="166420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01583" y="1920240"/>
            <a:ext cx="50292" cy="1664208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302752" y="2103120"/>
            <a:ext cx="1078992" cy="329184"/>
          </a:xfrm>
          <a:prstGeom prst="roundRect">
            <a:avLst/>
          </a:prstGeom>
          <a:solidFill>
            <a:srgbClr val="142840"/>
          </a:solidFill>
          <a:ln w="889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2144268"/>
            <a:ext cx="932688" cy="246888"/>
          </a:xfrm>
          <a:prstGeom prst="rect">
            <a:avLst/>
          </a:prstGeom>
          <a:noFill/>
        </p:spPr>
        <p:txBody>
          <a:bodyPr wrap="square" anchor="ctr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6C453"/>
                </a:solidFill>
                <a:latin typeface="Microsoft YaHei"/>
              </a:rPr>
              <a:t>ROBUSTNESS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2487168"/>
            <a:ext cx="2944368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1">
                <a:solidFill>
                  <a:srgbClr val="132238"/>
                </a:solidFill>
                <a:latin typeface="Microsoft YaHei"/>
              </a:rPr>
              <a:t>时间与恢复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2926080"/>
            <a:ext cx="2944368" cy="60350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53657A"/>
                </a:solidFill>
                <a:latin typeface="Microsoft YaHei"/>
              </a:rPr>
              <a:t>分帧序号、时间戳关联、接收超时、掉线恢复和异常状态需要定义清楚。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4023360"/>
            <a:ext cx="1069848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9264" y="4279392"/>
            <a:ext cx="132588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B8CFF"/>
                </a:solidFill>
                <a:latin typeface="Cascadia Mono"/>
              </a:rPr>
              <a:t>产品接口角色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7168" y="4261104"/>
            <a:ext cx="790956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1">
                <a:solidFill>
                  <a:srgbClr val="132238"/>
                </a:solidFill>
                <a:latin typeface="Microsoft YaHei"/>
              </a:rPr>
              <a:t>CAN</a:t>
            </a:r>
            <a:r>
              <a:rPr sz="1300" b="0">
                <a:solidFill>
                  <a:srgbClr val="53657A"/>
                </a:solidFill>
                <a:latin typeface="Microsoft YaHei"/>
              </a:rPr>
              <a:t>  主用工业接口    </a:t>
            </a:r>
            <a:r>
              <a:rPr sz="1700" b="1">
                <a:solidFill>
                  <a:srgbClr val="132238"/>
                </a:solidFill>
                <a:latin typeface="Microsoft YaHei"/>
              </a:rPr>
              <a:t>UART</a:t>
            </a:r>
            <a:r>
              <a:rPr sz="1300" b="0">
                <a:solidFill>
                  <a:srgbClr val="53657A"/>
                </a:solidFill>
                <a:latin typeface="Microsoft YaHei"/>
              </a:rPr>
              <a:t>  调试 / 日志    </a:t>
            </a:r>
            <a:r>
              <a:rPr sz="1700" b="1">
                <a:solidFill>
                  <a:srgbClr val="132238"/>
                </a:solidFill>
                <a:latin typeface="Microsoft YaHei"/>
              </a:rPr>
              <a:t>RS485</a:t>
            </a:r>
            <a:r>
              <a:rPr sz="1300" b="0">
                <a:solidFill>
                  <a:srgbClr val="53657A"/>
                </a:solidFill>
                <a:latin typeface="Microsoft YaHei"/>
              </a:rPr>
              <a:t>  后续扩展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9264" y="4846320"/>
            <a:ext cx="9875520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30" b="0">
                <a:solidFill>
                  <a:srgbClr val="53657A"/>
                </a:solidFill>
                <a:latin typeface="Microsoft YaHei"/>
              </a:rPr>
              <a:t>目标：同一份 canonical 数据定义可稳定映射到 UART 与 CAN，而不是两套各自演化的数据语义。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57A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07 / BRING-UP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7FAFC"/>
                </a:solidFill>
                <a:latin typeface="Microsoft YaHei"/>
              </a:rPr>
              <a:t>优先做量化验证和异常恢复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A8B6C8"/>
                </a:solidFill>
                <a:latin typeface="Microsoft YaHei"/>
              </a:rPr>
              <a:t>Bring-up 结果只记录可复现实测；通过标准在测试方案中固化，不预填虚构指标。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A8B6C8"/>
                </a:solidFill>
                <a:latin typeface="Cascadia Mono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920240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3232" y="1920240"/>
            <a:ext cx="50292" cy="1481328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214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静态零漂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60320"/>
            <a:ext cx="299923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长时间静止记录 Euler / quaternion，标记温度、校准状态和采样时长。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920240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920240"/>
            <a:ext cx="50292" cy="1481328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0288" y="21214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动态精度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560320"/>
            <a:ext cx="299923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用参考角度 / 运动轨迹记录最大误差、重复性和响应；避免只看视觉“差不多”。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5008" y="1920240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65008" y="1920240"/>
            <a:ext cx="50292" cy="1481328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66176" y="2121408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磁场与校准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6" y="2560320"/>
            <a:ext cx="299923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改变磁环境并记录航向与校准状态，明确哪些条件下需要重新校准。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3904487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13232" y="3904487"/>
            <a:ext cx="50292" cy="1481328"/>
          </a:xfrm>
          <a:prstGeom prst="rect">
            <a:avLst/>
          </a:prstGeom>
          <a:solidFill>
            <a:srgbClr val="5B8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105655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CAN 一致性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544567"/>
            <a:ext cx="2999232" cy="7863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记录周期、抖动、丢帧、序号连续性、时间戳关联和上位机解析一致性。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9120" y="3904487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89120" y="3904487"/>
            <a:ext cx="50292" cy="1481328"/>
          </a:xfrm>
          <a:prstGeom prst="rect">
            <a:avLst/>
          </a:prstGeom>
          <a:solidFill>
            <a:srgbClr val="FF7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0288" y="4105655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掉电 / 唤醒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0288" y="4544567"/>
            <a:ext cx="2999232" cy="7863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测试上电、复位、唤醒和重新初始化；确认 PS0 控制与 BNO085 状态恢复。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65008" y="3904487"/>
            <a:ext cx="340156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65008" y="3904487"/>
            <a:ext cx="50292" cy="1481328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66176" y="4105655"/>
            <a:ext cx="299923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7FAFC"/>
                </a:solidFill>
                <a:latin typeface="Microsoft YaHei"/>
              </a:rPr>
              <a:t>长时间运行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4544567"/>
            <a:ext cx="2999232" cy="78638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>
                <a:solidFill>
                  <a:srgbClr val="A8B6C8"/>
                </a:solidFill>
                <a:latin typeface="Microsoft YaHei"/>
              </a:rPr>
              <a:t>持续运行后核对异常计数、通信稳定性和数据质量，保留日志而不是口头结论。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2B4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18096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2377440" cy="29260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08 /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424160" cy="6217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32238"/>
                </a:solidFill>
                <a:latin typeface="Microsoft YaHei"/>
              </a:rPr>
              <a:t>从工程基线到可交付模块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424160" cy="420624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53657A"/>
                </a:solidFill>
                <a:latin typeface="Microsoft YaHei"/>
              </a:rPr>
              <a:t>每个阶段都保留可检查产物：工程、构建、协议、Bring-up 记录与硬件文件。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411480"/>
            <a:ext cx="502920" cy="2743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53657A"/>
                </a:solidFill>
                <a:latin typeface="Cascadia Mono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176272"/>
            <a:ext cx="1883664" cy="1234440"/>
          </a:xfrm>
          <a:prstGeom prst="roundRect">
            <a:avLst/>
          </a:prstGeom>
          <a:solidFill>
            <a:srgbClr val="101F33"/>
          </a:solidFill>
          <a:ln w="1016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322576"/>
            <a:ext cx="42062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0C9FF"/>
                </a:solidFill>
                <a:latin typeface="Cascadia Mono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578608"/>
            <a:ext cx="1591056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F7FAFC"/>
                </a:solidFill>
                <a:latin typeface="Microsoft YaHei"/>
              </a:rPr>
              <a:t>复跑基线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926079"/>
            <a:ext cx="1591056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69" b="0">
                <a:solidFill>
                  <a:srgbClr val="A8B6C8"/>
                </a:solidFill>
                <a:latin typeface="Microsoft YaHei"/>
              </a:rPr>
              <a:t>确认现有读取链路与版本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706624" y="2779776"/>
            <a:ext cx="274320" cy="0"/>
          </a:xfrm>
          <a:prstGeom prst="line">
            <a:avLst/>
          </a:prstGeom>
          <a:ln w="15240">
            <a:solidFill>
              <a:srgbClr val="5365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990088" y="2176272"/>
            <a:ext cx="1883664" cy="1234440"/>
          </a:xfrm>
          <a:prstGeom prst="roundRect">
            <a:avLst/>
          </a:prstGeom>
          <a:solidFill>
            <a:srgbClr val="101F33"/>
          </a:solidFill>
          <a:ln w="1016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36392" y="2322576"/>
            <a:ext cx="42062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31E6C2"/>
                </a:solidFill>
                <a:latin typeface="Cascadia Mono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36392" y="2578608"/>
            <a:ext cx="1591056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F7FAFC"/>
                </a:solidFill>
                <a:latin typeface="Microsoft YaHei"/>
              </a:rPr>
              <a:t>F407 构建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2926079"/>
            <a:ext cx="1591056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69" b="0">
                <a:solidFill>
                  <a:srgbClr val="A8B6C8"/>
                </a:solidFill>
                <a:latin typeface="Microsoft YaHei"/>
              </a:rPr>
              <a:t>Debug / Release 可复现产物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946904" y="2779776"/>
            <a:ext cx="274320" cy="0"/>
          </a:xfrm>
          <a:prstGeom prst="line">
            <a:avLst/>
          </a:prstGeom>
          <a:ln w="15240">
            <a:solidFill>
              <a:srgbClr val="5365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230368" y="2176272"/>
            <a:ext cx="1883664" cy="1234440"/>
          </a:xfrm>
          <a:prstGeom prst="roundRect">
            <a:avLst/>
          </a:prstGeom>
          <a:solidFill>
            <a:srgbClr val="101F33"/>
          </a:solidFill>
          <a:ln w="1016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76672" y="2322576"/>
            <a:ext cx="42062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5B8CFF"/>
                </a:solidFill>
                <a:latin typeface="Cascadia Mono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6672" y="2578608"/>
            <a:ext cx="1591056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F7FAFC"/>
                </a:solidFill>
                <a:latin typeface="Microsoft YaHei"/>
              </a:rPr>
              <a:t>CAN 定版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76672" y="2926079"/>
            <a:ext cx="1591056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69" b="0">
                <a:solidFill>
                  <a:srgbClr val="A8B6C8"/>
                </a:solidFill>
                <a:latin typeface="Microsoft YaHei"/>
              </a:rPr>
              <a:t>ID / 周期 / 缩放 / 时间戳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187184" y="2779776"/>
            <a:ext cx="274320" cy="0"/>
          </a:xfrm>
          <a:prstGeom prst="line">
            <a:avLst/>
          </a:prstGeom>
          <a:ln w="15240">
            <a:solidFill>
              <a:srgbClr val="5365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470648" y="2176272"/>
            <a:ext cx="1883664" cy="1234440"/>
          </a:xfrm>
          <a:prstGeom prst="roundRect">
            <a:avLst/>
          </a:prstGeom>
          <a:solidFill>
            <a:srgbClr val="101F33"/>
          </a:solidFill>
          <a:ln w="1016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16952" y="2322576"/>
            <a:ext cx="42062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6C453"/>
                </a:solidFill>
                <a:latin typeface="Cascadia Mono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16952" y="2578608"/>
            <a:ext cx="1591056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F7FAFC"/>
                </a:solidFill>
                <a:latin typeface="Microsoft YaHei"/>
              </a:rPr>
              <a:t>Bring-up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16952" y="2926079"/>
            <a:ext cx="1591056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69" b="0">
                <a:solidFill>
                  <a:srgbClr val="A8B6C8"/>
                </a:solidFill>
                <a:latin typeface="Microsoft YaHei"/>
              </a:rPr>
              <a:t>精度、稳定性、恢复测试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427464" y="2779776"/>
            <a:ext cx="274320" cy="0"/>
          </a:xfrm>
          <a:prstGeom prst="line">
            <a:avLst/>
          </a:prstGeom>
          <a:ln w="15240">
            <a:solidFill>
              <a:srgbClr val="5365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710928" y="2176272"/>
            <a:ext cx="1883664" cy="1234440"/>
          </a:xfrm>
          <a:prstGeom prst="roundRect">
            <a:avLst/>
          </a:prstGeom>
          <a:solidFill>
            <a:srgbClr val="101F33"/>
          </a:solidFill>
          <a:ln w="1016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857232" y="2322576"/>
            <a:ext cx="420624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F7A8A"/>
                </a:solidFill>
                <a:latin typeface="Cascadia Mono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2578608"/>
            <a:ext cx="1591056" cy="31089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F7FAFC"/>
                </a:solidFill>
                <a:latin typeface="Microsoft YaHei"/>
              </a:rPr>
              <a:t>集成小板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57232" y="2926079"/>
            <a:ext cx="1591056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69" b="0">
                <a:solidFill>
                  <a:srgbClr val="A8B6C8"/>
                </a:solidFill>
                <a:latin typeface="Microsoft YaHei"/>
              </a:rPr>
              <a:t>CAN 收发器 + BNO085 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9808" y="4069080"/>
            <a:ext cx="10680192" cy="12435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78408" y="4334256"/>
            <a:ext cx="1051560" cy="25603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B8CFF"/>
                </a:solidFill>
                <a:latin typeface="Cascadia Mono"/>
              </a:rPr>
              <a:t>阶段交付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03120" y="4224528"/>
            <a:ext cx="8641080" cy="53035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>
                <a:solidFill>
                  <a:srgbClr val="132238"/>
                </a:solidFill>
                <a:latin typeface="Cascadia Mono"/>
              </a:rPr>
              <a:t>固件 HEX / ELF  ·  CAN 协议文档  ·  Bring-up plan / checklist / log / result  ·  集成小板 KiCad 文件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103120" y="4782312"/>
            <a:ext cx="7132320" cy="25603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3657A"/>
                </a:solidFill>
                <a:latin typeface="Microsoft YaHei"/>
              </a:rPr>
              <a:t>完成标准 = 文件可重建 + 测试可复现 + 结果可追溯。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58368" y="6492240"/>
            <a:ext cx="10881360" cy="0"/>
          </a:xfrm>
          <a:prstGeom prst="line">
            <a:avLst/>
          </a:prstGeom>
          <a:ln w="889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58368" y="6537960"/>
            <a:ext cx="8046720" cy="20116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57A"/>
                </a:solidFill>
                <a:latin typeface="Cascadia Mono"/>
              </a:rPr>
              <a:t>STM32F407 + BNO085 · Industrial Attitude Module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1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731520"/>
            <a:ext cx="2011680" cy="25603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1225296"/>
            <a:ext cx="8138160" cy="1188720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>
                <a:solidFill>
                  <a:srgbClr val="F7FAFC"/>
                </a:solidFill>
                <a:latin typeface="Microsoft YaHei"/>
              </a:rPr>
              <a:t>技术路线已经明确，</a:t>
            </a:r>
            <a:br/>
            <a:r>
              <a:t>下一步用实测数据把它“做实”。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2679192"/>
            <a:ext cx="7955279" cy="384048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A8B6C8"/>
                </a:solidFill>
                <a:latin typeface="Microsoft YaHei"/>
              </a:rPr>
              <a:t>不再用“看起来稳定”代替验收；不再让联调帧定义临时生长。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8096" y="3401568"/>
            <a:ext cx="321868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8096" y="3401568"/>
            <a:ext cx="50292" cy="1481328"/>
          </a:xfrm>
          <a:prstGeom prst="rect">
            <a:avLst/>
          </a:prstGeom>
          <a:solidFill>
            <a:srgbClr val="40C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9264" y="3602736"/>
            <a:ext cx="281635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1">
                <a:solidFill>
                  <a:srgbClr val="F7FAFC"/>
                </a:solidFill>
                <a:latin typeface="Microsoft YaHei"/>
              </a:rPr>
              <a:t>01 · 可复现固件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9264" y="4041648"/>
            <a:ext cx="281635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A8B6C8"/>
                </a:solidFill>
                <a:latin typeface="Microsoft YaHei"/>
              </a:rPr>
              <a:t>F407 工程、Debug / Release 构建和版本信息完整保留。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9392" y="3401568"/>
            <a:ext cx="321868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79392" y="3401568"/>
            <a:ext cx="50292" cy="1481328"/>
          </a:xfrm>
          <a:prstGeom prst="rect">
            <a:avLst/>
          </a:prstGeom>
          <a:solidFill>
            <a:srgbClr val="31E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59" y="3602736"/>
            <a:ext cx="281635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1">
                <a:solidFill>
                  <a:srgbClr val="F7FAFC"/>
                </a:solidFill>
                <a:latin typeface="Microsoft YaHei"/>
              </a:rPr>
              <a:t>02 · 定版协议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4041648"/>
            <a:ext cx="281635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A8B6C8"/>
                </a:solidFill>
                <a:latin typeface="Microsoft YaHei"/>
              </a:rPr>
              <a:t>CAN 数据语义、帧结构、时间关系和异常策略写成可执行规范。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90688" y="3401568"/>
            <a:ext cx="3218688" cy="1481328"/>
          </a:xfrm>
          <a:prstGeom prst="roundRect">
            <a:avLst/>
          </a:prstGeom>
          <a:solidFill>
            <a:srgbClr val="101F33"/>
          </a:solidFill>
          <a:ln w="11430">
            <a:solidFill>
              <a:srgbClr val="2B40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90688" y="3401568"/>
            <a:ext cx="50292" cy="1481328"/>
          </a:xfrm>
          <a:prstGeom prst="rect">
            <a:avLst/>
          </a:prstGeom>
          <a:solidFill>
            <a:srgbClr val="F6C4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91856" y="3602736"/>
            <a:ext cx="2816352" cy="39319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1">
                <a:solidFill>
                  <a:srgbClr val="F7FAFC"/>
                </a:solidFill>
                <a:latin typeface="Microsoft YaHei"/>
              </a:rPr>
              <a:t>03 · 实测记录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91856" y="4041648"/>
            <a:ext cx="2816352" cy="786383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>
                <a:solidFill>
                  <a:srgbClr val="A8B6C8"/>
                </a:solidFill>
                <a:latin typeface="Microsoft YaHei"/>
              </a:rPr>
              <a:t>静态 / 动态 / 磁场 / 长稳 / 恢复测试形成 Bring-up 证据链。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6035040"/>
            <a:ext cx="5120640" cy="219456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718096"/>
                </a:solidFill>
                <a:latin typeface="Cascadia Mono"/>
              </a:rPr>
              <a:t>STM32F407 + BNO085  INDUSTRIAL ATTITUDE MODULE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5998464"/>
            <a:ext cx="2651760" cy="256032"/>
          </a:xfrm>
          <a:prstGeom prst="rect">
            <a:avLst/>
          </a:prstGeom>
          <a:noFill/>
        </p:spPr>
        <p:txBody>
          <a:bodyPr wrap="square" anchor="t" lIns="27432" rIns="27432" tIns="27432" bIns="27432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1">
                <a:solidFill>
                  <a:srgbClr val="40C9FF"/>
                </a:solidFill>
                <a:latin typeface="Cascadia Mono"/>
              </a:rPr>
              <a:t>tech.bethelonger.top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STM32F407 + BNO085 工业姿态模块</dc:title>
  <dc:subject>BNO085 工业姿态模块项目汇报</dc:subject>
  <dc:creator>Personal Tech Site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