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4630400" cy="8229600"/>
  <p:notesSz cx="8229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1070" y="701070"/>
            <a:ext cx="646298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COVER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1584473"/>
            <a:ext cx="4247479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Codex 核心实操</a:t>
            </a:r>
            <a:endParaRPr lang="en-US" sz="4560" dirty="0"/>
          </a:p>
        </p:txBody>
      </p:sp>
      <p:sp>
        <p:nvSpPr>
          <p:cNvPr id="8" name="Shape 6"/>
          <p:cNvSpPr/>
          <p:nvPr/>
        </p:nvSpPr>
        <p:spPr>
          <a:xfrm>
            <a:off x="701070" y="2446020"/>
            <a:ext cx="98831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72587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070" y="6644507"/>
            <a:ext cx="98831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07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7260" y="3654650"/>
            <a:ext cx="528828" cy="8579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6000" b="1" dirty="0">
                <a:solidFill>
                  <a:srgbClr val="2742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937260" y="4449927"/>
            <a:ext cx="3234324" cy="3779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20" b="1" spc="-57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边界清楚，结果可验证</a:t>
            </a:r>
            <a:endParaRPr lang="en-US" sz="2520" dirty="0"/>
          </a:p>
        </p:txBody>
      </p:sp>
      <p:sp>
        <p:nvSpPr>
          <p:cNvPr id="14" name="Text 12"/>
          <p:cNvSpPr/>
          <p:nvPr/>
        </p:nvSpPr>
        <p:spPr>
          <a:xfrm>
            <a:off x="937260" y="5027554"/>
            <a:ext cx="1860366" cy="2484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20" spc="105" kern="0" dirty="0">
                <a:solidFill>
                  <a:srgbClr val="B8B6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边界清楚，结果可验证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10736610" y="2446020"/>
            <a:ext cx="31928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917828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736610" y="6644507"/>
            <a:ext cx="31928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3661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1292840" y="2689890"/>
            <a:ext cx="662940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292840" y="2983230"/>
            <a:ext cx="23774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只保留当前目标、限制与真实证据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72800" y="3268157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72800" y="326815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129284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292840" y="3675797"/>
            <a:ext cx="19202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按任务难度选当前可用型号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972800" y="3960724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3960724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97280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30" name="Text 28"/>
          <p:cNvSpPr/>
          <p:nvPr/>
        </p:nvSpPr>
        <p:spPr>
          <a:xfrm>
            <a:off x="1129284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1292840" y="4368363"/>
            <a:ext cx="16154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相关检查通过后才交付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661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712044"/>
            <a:ext cx="3948654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先纠正关键说法</a:t>
            </a:r>
            <a:endParaRPr lang="en-US" sz="4560" dirty="0"/>
          </a:p>
        </p:txBody>
      </p:sp>
      <p:sp>
        <p:nvSpPr>
          <p:cNvPr id="8" name="Text 6"/>
          <p:cNvSpPr/>
          <p:nvPr/>
        </p:nvSpPr>
        <p:spPr>
          <a:xfrm>
            <a:off x="6276259" y="1598234"/>
            <a:ext cx="3524463" cy="3398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27"/>
              </a:lnSpc>
              <a:buNone/>
            </a:pPr>
            <a:r>
              <a:rPr lang="en-US" sz="2280" b="1" spc="-34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经验阈值不能写成官方保证</a:t>
            </a:r>
            <a:endParaRPr lang="en-US" sz="2280" dirty="0"/>
          </a:p>
        </p:txBody>
      </p:sp>
      <p:sp>
        <p:nvSpPr>
          <p:cNvPr id="9" name="Text 7"/>
          <p:cNvSpPr/>
          <p:nvPr/>
        </p:nvSpPr>
        <p:spPr>
          <a:xfrm>
            <a:off x="701070" y="1596360"/>
            <a:ext cx="2050176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260" spc="32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经验阈值不能写成官方保证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701070" y="2446020"/>
            <a:ext cx="13228350" cy="508251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917828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1070" y="7516936"/>
            <a:ext cx="1322835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070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15" name="Text 13"/>
          <p:cNvSpPr/>
          <p:nvPr/>
        </p:nvSpPr>
        <p:spPr>
          <a:xfrm>
            <a:off x="1257300" y="2689890"/>
            <a:ext cx="59740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272K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57300" y="2983230"/>
            <a:ext cx="3168762" cy="1950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Astra API 长上下文计费门槛，不是 27K 缓存线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37260" y="3268157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7260" y="3268157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257300" y="3382457"/>
            <a:ext cx="44119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7300" y="3675797"/>
            <a:ext cx="2121317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常规开发层级，避免误写 Sora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37260" y="3960724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7260" y="3960724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257300" y="4075024"/>
            <a:ext cx="128957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AGENTS.md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57300" y="4368363"/>
            <a:ext cx="19202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使用正式文件名和有效配置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107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1584473"/>
            <a:ext cx="227210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开工检查</a:t>
            </a:r>
            <a:endParaRPr lang="en-US" sz="4560" dirty="0"/>
          </a:p>
        </p:txBody>
      </p:sp>
      <p:sp>
        <p:nvSpPr>
          <p:cNvPr id="8" name="Shape 6"/>
          <p:cNvSpPr/>
          <p:nvPr/>
        </p:nvSpPr>
        <p:spPr>
          <a:xfrm>
            <a:off x="701070" y="2446020"/>
            <a:ext cx="98831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72587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070" y="6644507"/>
            <a:ext cx="98831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07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7260" y="3654650"/>
            <a:ext cx="528828" cy="8579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6000" b="1" dirty="0">
                <a:solidFill>
                  <a:srgbClr val="2742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937260" y="4449927"/>
            <a:ext cx="3234324" cy="3779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20" b="1" spc="-57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先读真实工程，再动手</a:t>
            </a:r>
            <a:endParaRPr lang="en-US" sz="2520" dirty="0"/>
          </a:p>
        </p:txBody>
      </p:sp>
      <p:sp>
        <p:nvSpPr>
          <p:cNvPr id="14" name="Text 12"/>
          <p:cNvSpPr/>
          <p:nvPr/>
        </p:nvSpPr>
        <p:spPr>
          <a:xfrm>
            <a:off x="937260" y="5027554"/>
            <a:ext cx="1860366" cy="2484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20" spc="105" kern="0" dirty="0">
                <a:solidFill>
                  <a:srgbClr val="B8B6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先读真实工程，再动手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10736610" y="2446020"/>
            <a:ext cx="31928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917828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736610" y="6644507"/>
            <a:ext cx="31928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3661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129284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入口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292840" y="2983230"/>
            <a:ext cx="2462845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Chat、Work、Codex 各有访问范围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72800" y="3268157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72800" y="326815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129284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基线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292840" y="3675797"/>
            <a:ext cx="23774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仓库、分支、用户改动与项目规则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972800" y="3960724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3960724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97280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30" name="Text 28"/>
          <p:cNvSpPr/>
          <p:nvPr/>
        </p:nvSpPr>
        <p:spPr>
          <a:xfrm>
            <a:off x="1129284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权限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1292840" y="4368363"/>
            <a:ext cx="222501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明确提交、发布和硬件动作边界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661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712044"/>
            <a:ext cx="283089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上下文管理</a:t>
            </a:r>
            <a:endParaRPr lang="en-US" sz="4560" dirty="0"/>
          </a:p>
        </p:txBody>
      </p:sp>
      <p:sp>
        <p:nvSpPr>
          <p:cNvPr id="8" name="Text 6"/>
          <p:cNvSpPr/>
          <p:nvPr/>
        </p:nvSpPr>
        <p:spPr>
          <a:xfrm>
            <a:off x="6276259" y="1598234"/>
            <a:ext cx="4382811" cy="3398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27"/>
              </a:lnSpc>
              <a:buNone/>
            </a:pPr>
            <a:r>
              <a:rPr lang="en-US" sz="2280" b="1" spc="-34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目标不变用压缩，方向改变用分叉</a:t>
            </a:r>
            <a:endParaRPr lang="en-US" sz="2280" dirty="0"/>
          </a:p>
        </p:txBody>
      </p:sp>
      <p:sp>
        <p:nvSpPr>
          <p:cNvPr id="9" name="Text 7"/>
          <p:cNvSpPr/>
          <p:nvPr/>
        </p:nvSpPr>
        <p:spPr>
          <a:xfrm>
            <a:off x="701070" y="1596360"/>
            <a:ext cx="2539837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260" spc="32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目标不变用压缩，方向改变用分叉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701070" y="2446020"/>
            <a:ext cx="13228350" cy="508251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917828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1070" y="7516936"/>
            <a:ext cx="1322835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070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15" name="Text 13"/>
          <p:cNvSpPr/>
          <p:nvPr/>
        </p:nvSpPr>
        <p:spPr>
          <a:xfrm>
            <a:off x="125730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57300" y="2983230"/>
            <a:ext cx="23774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目标、决策、日志、检查与下一步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37260" y="3268157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7260" y="3268157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25730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压缩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7300" y="3675797"/>
            <a:ext cx="19202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压缩后核对约束和未完成项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37260" y="3960724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7260" y="3960724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25730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分叉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57300" y="4368363"/>
            <a:ext cx="20726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继承历史不代表文件自动隔离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107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1584473"/>
            <a:ext cx="283089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缓存与额度</a:t>
            </a:r>
            <a:endParaRPr lang="en-US" sz="4560" dirty="0"/>
          </a:p>
        </p:txBody>
      </p:sp>
      <p:sp>
        <p:nvSpPr>
          <p:cNvPr id="8" name="Shape 6"/>
          <p:cNvSpPr/>
          <p:nvPr/>
        </p:nvSpPr>
        <p:spPr>
          <a:xfrm>
            <a:off x="701070" y="2446020"/>
            <a:ext cx="98831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72587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070" y="6644507"/>
            <a:ext cx="98831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07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7260" y="3654650"/>
            <a:ext cx="528828" cy="8579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6000" b="1" dirty="0">
                <a:solidFill>
                  <a:srgbClr val="2742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937260" y="4449927"/>
            <a:ext cx="4177162" cy="3779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20" b="1" spc="-57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上下文、缓存、订阅是三件事</a:t>
            </a:r>
            <a:endParaRPr lang="en-US" sz="2520" dirty="0"/>
          </a:p>
        </p:txBody>
      </p:sp>
      <p:sp>
        <p:nvSpPr>
          <p:cNvPr id="14" name="Text 12"/>
          <p:cNvSpPr/>
          <p:nvPr/>
        </p:nvSpPr>
        <p:spPr>
          <a:xfrm>
            <a:off x="937260" y="5027554"/>
            <a:ext cx="2481910" cy="2484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20" spc="105" kern="0" dirty="0">
                <a:solidFill>
                  <a:srgbClr val="B8B6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上下文、缓存、订阅是三件事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10736610" y="2446020"/>
            <a:ext cx="31928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917828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736610" y="6644507"/>
            <a:ext cx="31928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3661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1292840" y="2689890"/>
            <a:ext cx="662940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292840" y="2983230"/>
            <a:ext cx="10058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决定可见信息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72800" y="3268157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72800" y="326815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129284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缓存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292840" y="3675797"/>
            <a:ext cx="222501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稳定前缀可复用；压缩可能重置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972800" y="3960724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3960724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97280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30" name="Text 28"/>
          <p:cNvSpPr/>
          <p:nvPr/>
        </p:nvSpPr>
        <p:spPr>
          <a:xfrm>
            <a:off x="1129284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额度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1292840" y="4368363"/>
            <a:ext cx="2229947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看账户用量，不从 API 单价反推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661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712044"/>
            <a:ext cx="227210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模型分工</a:t>
            </a:r>
            <a:endParaRPr lang="en-US" sz="4560" dirty="0"/>
          </a:p>
        </p:txBody>
      </p:sp>
      <p:sp>
        <p:nvSpPr>
          <p:cNvPr id="8" name="Text 6"/>
          <p:cNvSpPr/>
          <p:nvPr/>
        </p:nvSpPr>
        <p:spPr>
          <a:xfrm>
            <a:off x="6276259" y="1598234"/>
            <a:ext cx="2952415" cy="3398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27"/>
              </a:lnSpc>
              <a:buNone/>
            </a:pPr>
            <a:r>
              <a:rPr lang="en-US" sz="2280" b="1" spc="-34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选择模型不能代替验证</a:t>
            </a:r>
            <a:endParaRPr lang="en-US" sz="2280" dirty="0"/>
          </a:p>
        </p:txBody>
      </p:sp>
      <p:sp>
        <p:nvSpPr>
          <p:cNvPr id="9" name="Text 7"/>
          <p:cNvSpPr/>
          <p:nvPr/>
        </p:nvSpPr>
        <p:spPr>
          <a:xfrm>
            <a:off x="701070" y="1596360"/>
            <a:ext cx="1723644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260" spc="32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选择模型不能代替验证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701070" y="2446020"/>
            <a:ext cx="13228350" cy="508251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917828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1070" y="7516936"/>
            <a:ext cx="1322835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070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15" name="Text 13"/>
          <p:cNvSpPr/>
          <p:nvPr/>
        </p:nvSpPr>
        <p:spPr>
          <a:xfrm>
            <a:off x="1257300" y="2689890"/>
            <a:ext cx="567202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57300" y="2983230"/>
            <a:ext cx="16154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确定性转换与格式整理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37260" y="3268157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7260" y="3268157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257300" y="3382457"/>
            <a:ext cx="44119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7300" y="3675797"/>
            <a:ext cx="14630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常规修改与错误定位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37260" y="3960724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7260" y="3960724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257300" y="4075024"/>
            <a:ext cx="65074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Astra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57300" y="4368363"/>
            <a:ext cx="16154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复杂架构与多模块推理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107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1584473"/>
            <a:ext cx="3389772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提示词四要素</a:t>
            </a:r>
            <a:endParaRPr lang="en-US" sz="4560" dirty="0"/>
          </a:p>
        </p:txBody>
      </p:sp>
      <p:sp>
        <p:nvSpPr>
          <p:cNvPr id="8" name="Shape 6"/>
          <p:cNvSpPr/>
          <p:nvPr/>
        </p:nvSpPr>
        <p:spPr>
          <a:xfrm>
            <a:off x="701070" y="2446020"/>
            <a:ext cx="98831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72587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070" y="6644507"/>
            <a:ext cx="98831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07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7260" y="3654650"/>
            <a:ext cx="528828" cy="8579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6000" b="1" dirty="0">
                <a:solidFill>
                  <a:srgbClr val="2742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937260" y="4449927"/>
            <a:ext cx="2920045" cy="3779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20" b="1" spc="-57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用验收条件定义结果</a:t>
            </a:r>
            <a:endParaRPr lang="en-US" sz="2520" dirty="0"/>
          </a:p>
        </p:txBody>
      </p:sp>
      <p:sp>
        <p:nvSpPr>
          <p:cNvPr id="14" name="Text 12"/>
          <p:cNvSpPr/>
          <p:nvPr/>
        </p:nvSpPr>
        <p:spPr>
          <a:xfrm>
            <a:off x="937260" y="5027554"/>
            <a:ext cx="1744828" cy="2484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20" spc="105" kern="0" dirty="0">
                <a:solidFill>
                  <a:srgbClr val="B8B6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用验收条件定义结果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10736610" y="2446020"/>
            <a:ext cx="31928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917828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736610" y="6644507"/>
            <a:ext cx="31928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3661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129284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292840" y="2983230"/>
            <a:ext cx="16154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具体功能或可复现缺陷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72800" y="3268157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72800" y="326815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1292840" y="3382457"/>
            <a:ext cx="662940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上下文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292840" y="3675797"/>
            <a:ext cx="19202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文件路径、日志、相关模块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972800" y="3960724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3960724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97280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30" name="Text 28"/>
          <p:cNvSpPr/>
          <p:nvPr/>
        </p:nvSpPr>
        <p:spPr>
          <a:xfrm>
            <a:off x="1129284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约束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1292840" y="4368363"/>
            <a:ext cx="19202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不能破坏的接口和安全边界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10972800" y="4653290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972800" y="4653290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0972800" y="4752411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188" dirty="0"/>
          </a:p>
        </p:txBody>
      </p:sp>
      <p:sp>
        <p:nvSpPr>
          <p:cNvPr id="35" name="Text 33"/>
          <p:cNvSpPr/>
          <p:nvPr/>
        </p:nvSpPr>
        <p:spPr>
          <a:xfrm>
            <a:off x="11292840" y="4767590"/>
            <a:ext cx="853410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完成条件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1292840" y="5061021"/>
            <a:ext cx="16154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相关检查与可审查证据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661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712044"/>
            <a:ext cx="3387943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规则与 Skills</a:t>
            </a:r>
            <a:endParaRPr lang="en-US" sz="4560" dirty="0"/>
          </a:p>
        </p:txBody>
      </p:sp>
      <p:sp>
        <p:nvSpPr>
          <p:cNvPr id="8" name="Text 6"/>
          <p:cNvSpPr/>
          <p:nvPr/>
        </p:nvSpPr>
        <p:spPr>
          <a:xfrm>
            <a:off x="6276259" y="1598234"/>
            <a:ext cx="3238348" cy="3398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27"/>
              </a:lnSpc>
              <a:buNone/>
            </a:pPr>
            <a:r>
              <a:rPr lang="en-US" sz="2280" b="1" spc="-34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少而准确，避免重复竞争</a:t>
            </a:r>
            <a:endParaRPr lang="en-US" sz="2280" dirty="0"/>
          </a:p>
        </p:txBody>
      </p:sp>
      <p:sp>
        <p:nvSpPr>
          <p:cNvPr id="9" name="Text 7"/>
          <p:cNvSpPr/>
          <p:nvPr/>
        </p:nvSpPr>
        <p:spPr>
          <a:xfrm>
            <a:off x="701070" y="1596360"/>
            <a:ext cx="1886864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260" spc="32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少而准确，避免重复竞争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701070" y="2446020"/>
            <a:ext cx="13228350" cy="508251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917828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1070" y="7516936"/>
            <a:ext cx="1322835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070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15" name="Text 13"/>
          <p:cNvSpPr/>
          <p:nvPr/>
        </p:nvSpPr>
        <p:spPr>
          <a:xfrm>
            <a:off x="125730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57300" y="2983230"/>
            <a:ext cx="2540569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AGENTS.md 放长期约束和文档路由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37260" y="3268157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7260" y="3268157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25730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技能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7300" y="3675797"/>
            <a:ext cx="2249424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每个 Skill 聚焦任务与触发条件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37260" y="3960724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7260" y="3960724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257300" y="4075024"/>
            <a:ext cx="853410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显式调用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57300" y="4368363"/>
            <a:ext cx="2985516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支持时配置 allow_implicit_invocation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107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1584473"/>
            <a:ext cx="283089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子代理协作</a:t>
            </a:r>
            <a:endParaRPr lang="en-US" sz="4560" dirty="0"/>
          </a:p>
        </p:txBody>
      </p:sp>
      <p:sp>
        <p:nvSpPr>
          <p:cNvPr id="8" name="Shape 6"/>
          <p:cNvSpPr/>
          <p:nvPr/>
        </p:nvSpPr>
        <p:spPr>
          <a:xfrm>
            <a:off x="701070" y="2446020"/>
            <a:ext cx="98831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72587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070" y="6644507"/>
            <a:ext cx="98831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07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7260" y="3654650"/>
            <a:ext cx="528828" cy="8579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6000" b="1" dirty="0">
                <a:solidFill>
                  <a:srgbClr val="2742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937260" y="4449927"/>
            <a:ext cx="3862883" cy="3779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20" b="1" spc="-57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独立任务并行，主代理验收</a:t>
            </a:r>
            <a:endParaRPr lang="en-US" sz="2520" dirty="0"/>
          </a:p>
        </p:txBody>
      </p:sp>
      <p:sp>
        <p:nvSpPr>
          <p:cNvPr id="14" name="Text 12"/>
          <p:cNvSpPr/>
          <p:nvPr/>
        </p:nvSpPr>
        <p:spPr>
          <a:xfrm>
            <a:off x="937260" y="5027554"/>
            <a:ext cx="2228907" cy="2484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20" spc="105" kern="0" dirty="0">
                <a:solidFill>
                  <a:srgbClr val="B8B6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独立任务并行，主代理验收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10736610" y="2446020"/>
            <a:ext cx="31928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917828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736610" y="6644507"/>
            <a:ext cx="31928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3661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129284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职责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292840" y="2983230"/>
            <a:ext cx="19202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分配文件所有权与只读范围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72800" y="3268157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72800" y="326815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129284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隔离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292840" y="3675797"/>
            <a:ext cx="16154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需要时使用独立工作树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10972800" y="3960724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972800" y="3960724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97280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30" name="Text 28"/>
          <p:cNvSpPr/>
          <p:nvPr/>
        </p:nvSpPr>
        <p:spPr>
          <a:xfrm>
            <a:off x="1129284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整合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1292840" y="4368363"/>
            <a:ext cx="176781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核对冲突和最终验证证据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661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712044"/>
            <a:ext cx="283089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交接与验证</a:t>
            </a:r>
            <a:endParaRPr lang="en-US" sz="4560" dirty="0"/>
          </a:p>
        </p:txBody>
      </p:sp>
      <p:sp>
        <p:nvSpPr>
          <p:cNvPr id="8" name="Text 6"/>
          <p:cNvSpPr/>
          <p:nvPr/>
        </p:nvSpPr>
        <p:spPr>
          <a:xfrm>
            <a:off x="6276259" y="1598234"/>
            <a:ext cx="4096695" cy="3398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27"/>
              </a:lnSpc>
              <a:buNone/>
            </a:pPr>
            <a:r>
              <a:rPr lang="en-US" sz="2280" b="1" spc="-34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记录状态，不把旧检查当新检查</a:t>
            </a:r>
            <a:endParaRPr lang="en-US" sz="2280" dirty="0"/>
          </a:p>
        </p:txBody>
      </p:sp>
      <p:sp>
        <p:nvSpPr>
          <p:cNvPr id="9" name="Text 7"/>
          <p:cNvSpPr/>
          <p:nvPr/>
        </p:nvSpPr>
        <p:spPr>
          <a:xfrm>
            <a:off x="701070" y="1596360"/>
            <a:ext cx="2376617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260" spc="32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记录状态，不把旧检查当新检查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701070" y="2446020"/>
            <a:ext cx="13228350" cy="508251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917828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1070" y="7516936"/>
            <a:ext cx="1322835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070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15" name="Text 13"/>
          <p:cNvSpPr/>
          <p:nvPr/>
        </p:nvSpPr>
        <p:spPr>
          <a:xfrm>
            <a:off x="125730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交接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57300" y="2983230"/>
            <a:ext cx="268221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目标、分支、完成项、未解决、下一步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37260" y="3268157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7260" y="3268157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25730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检查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7300" y="3675797"/>
            <a:ext cx="23774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先测受影响模块；跨模块扩大范围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37260" y="3960724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7260" y="3960724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25730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报告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57300" y="4368363"/>
            <a:ext cx="207267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命令、结果、失败与未验证项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1070" y="701070"/>
            <a:ext cx="1134130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BREAKDOWN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1584473"/>
            <a:ext cx="3867546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STM32 工作流</a:t>
            </a:r>
            <a:endParaRPr lang="en-US" sz="4560" dirty="0"/>
          </a:p>
        </p:txBody>
      </p:sp>
      <p:sp>
        <p:nvSpPr>
          <p:cNvPr id="8" name="Shape 6"/>
          <p:cNvSpPr/>
          <p:nvPr/>
        </p:nvSpPr>
        <p:spPr>
          <a:xfrm>
            <a:off x="701070" y="2446020"/>
            <a:ext cx="98831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10572587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1070" y="6644507"/>
            <a:ext cx="98831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107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37260" y="3654650"/>
            <a:ext cx="528828" cy="8579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000"/>
              </a:lnSpc>
              <a:buNone/>
            </a:pPr>
            <a:r>
              <a:rPr lang="en-US" sz="6000" b="1" dirty="0">
                <a:solidFill>
                  <a:srgbClr val="2742E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endParaRPr lang="en-US" sz="6000" dirty="0"/>
          </a:p>
        </p:txBody>
      </p:sp>
      <p:sp>
        <p:nvSpPr>
          <p:cNvPr id="13" name="Text 11"/>
          <p:cNvSpPr/>
          <p:nvPr/>
        </p:nvSpPr>
        <p:spPr>
          <a:xfrm>
            <a:off x="937260" y="4449927"/>
            <a:ext cx="3862883" cy="3779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20" b="1" spc="-57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编译通过不能替代真实上板</a:t>
            </a:r>
            <a:endParaRPr lang="en-US" sz="2520" dirty="0"/>
          </a:p>
        </p:txBody>
      </p:sp>
      <p:sp>
        <p:nvSpPr>
          <p:cNvPr id="14" name="Text 12"/>
          <p:cNvSpPr/>
          <p:nvPr/>
        </p:nvSpPr>
        <p:spPr>
          <a:xfrm>
            <a:off x="937260" y="5027554"/>
            <a:ext cx="2297640" cy="2484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20" spc="105" kern="0" dirty="0">
                <a:solidFill>
                  <a:srgbClr val="B8B6B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编译通过不能替代真实上板</a:t>
            </a:r>
            <a:endParaRPr lang="en-US" sz="1320" dirty="0"/>
          </a:p>
        </p:txBody>
      </p:sp>
      <p:sp>
        <p:nvSpPr>
          <p:cNvPr id="15" name="Shape 13"/>
          <p:cNvSpPr/>
          <p:nvPr/>
        </p:nvSpPr>
        <p:spPr>
          <a:xfrm>
            <a:off x="10736610" y="2446020"/>
            <a:ext cx="3192810" cy="421008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13917828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736610" y="6644507"/>
            <a:ext cx="319281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736610" y="2446020"/>
            <a:ext cx="11593" cy="421008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97280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129284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基线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1292840" y="2983230"/>
            <a:ext cx="2607564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准确 MCU、.ioc、startup、linker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10972800" y="3268157"/>
            <a:ext cx="2720340" cy="8174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72800" y="326815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97280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129284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292840" y="3675797"/>
            <a:ext cx="2458547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OpenSpec → Superpowers → 软件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1292840" y="3892144"/>
            <a:ext cx="402336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10972800" y="4177071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972800" y="4177071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972800" y="427610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31" name="Text 29"/>
          <p:cNvSpPr/>
          <p:nvPr/>
        </p:nvSpPr>
        <p:spPr>
          <a:xfrm>
            <a:off x="11292840" y="4291371"/>
            <a:ext cx="965073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Bring-up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11292840" y="4584710"/>
            <a:ext cx="239268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plan、checklist、log、result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10972800" y="4869637"/>
            <a:ext cx="272034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972800" y="4869637"/>
            <a:ext cx="272034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972800" y="4968758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188" dirty="0"/>
          </a:p>
        </p:txBody>
      </p:sp>
      <p:sp>
        <p:nvSpPr>
          <p:cNvPr id="36" name="Text 34"/>
          <p:cNvSpPr/>
          <p:nvPr/>
        </p:nvSpPr>
        <p:spPr>
          <a:xfrm>
            <a:off x="11292840" y="498393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审查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1292840" y="5277368"/>
            <a:ext cx="2476835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gstack review；按需 QA；文档归档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2040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6151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38830"/>
            <a:ext cx="3429000" cy="2590770"/>
          </a:xfrm>
          <a:prstGeom prst="roundRect">
            <a:avLst>
              <a:gd name="adj" fmla="val 21479"/>
            </a:avLst>
          </a:prstGeom>
          <a:solidFill>
            <a:srgbClr val="C2F53D">
              <a:alpha val="1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36610" y="701070"/>
            <a:ext cx="890168" cy="240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63"/>
              </a:lnSpc>
              <a:buNone/>
            </a:pPr>
            <a:r>
              <a:rPr lang="en-US" sz="1386" b="1" spc="236" kern="0" dirty="0">
                <a:solidFill>
                  <a:srgbClr val="F3F2E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CLOSING</a:t>
            </a:r>
            <a:endParaRPr lang="en-US" sz="1386" dirty="0"/>
          </a:p>
        </p:txBody>
      </p:sp>
      <p:sp>
        <p:nvSpPr>
          <p:cNvPr id="7" name="Text 5"/>
          <p:cNvSpPr/>
          <p:nvPr/>
        </p:nvSpPr>
        <p:spPr>
          <a:xfrm>
            <a:off x="701070" y="712044"/>
            <a:ext cx="2272101" cy="637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651"/>
              </a:lnSpc>
              <a:buNone/>
            </a:pPr>
            <a:r>
              <a:rPr lang="en-US" sz="4560" b="1" spc="-199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完成检查</a:t>
            </a:r>
            <a:endParaRPr lang="en-US" sz="4560" dirty="0"/>
          </a:p>
        </p:txBody>
      </p:sp>
      <p:sp>
        <p:nvSpPr>
          <p:cNvPr id="8" name="Text 6"/>
          <p:cNvSpPr/>
          <p:nvPr/>
        </p:nvSpPr>
        <p:spPr>
          <a:xfrm>
            <a:off x="6276259" y="1598234"/>
            <a:ext cx="3810579" cy="3398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2827"/>
              </a:lnSpc>
              <a:buNone/>
            </a:pPr>
            <a:r>
              <a:rPr lang="en-US" sz="2280" b="1" spc="-34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以证据交付，让下次能接着做</a:t>
            </a:r>
            <a:endParaRPr lang="en-US" sz="2280" dirty="0"/>
          </a:p>
        </p:txBody>
      </p:sp>
      <p:sp>
        <p:nvSpPr>
          <p:cNvPr id="9" name="Text 7"/>
          <p:cNvSpPr/>
          <p:nvPr/>
        </p:nvSpPr>
        <p:spPr>
          <a:xfrm>
            <a:off x="701070" y="1596360"/>
            <a:ext cx="2213397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64"/>
              </a:lnSpc>
              <a:buNone/>
            </a:pPr>
            <a:r>
              <a:rPr lang="en-US" sz="1260" spc="32" kern="0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以证据交付，让下次能接着做</a:t>
            </a:r>
            <a:endParaRPr lang="en-US" sz="1260" dirty="0"/>
          </a:p>
        </p:txBody>
      </p:sp>
      <p:sp>
        <p:nvSpPr>
          <p:cNvPr id="10" name="Shape 8"/>
          <p:cNvSpPr/>
          <p:nvPr/>
        </p:nvSpPr>
        <p:spPr>
          <a:xfrm>
            <a:off x="701070" y="2446020"/>
            <a:ext cx="13228350" cy="5082510"/>
          </a:xfrm>
          <a:prstGeom prst="rect">
            <a:avLst/>
          </a:prstGeom>
          <a:solidFill>
            <a:srgbClr val="24231F"/>
          </a:solidFill>
          <a:ln w="12700">
            <a:solidFill>
              <a:srgbClr val="F3F2EE">
                <a:alpha val="0"/>
              </a:srgbClr>
            </a:solidFill>
            <a:prstDash val="solid"/>
          </a:ln>
          <a:effectLst>
            <a:outerShdw sx="100000" sy="100000" kx="0" ky="0" algn="bl" rotWithShape="0" blurRad="76200" dist="107763" dir="2700000">
              <a:srgbClr val="2742EC">
                <a:alpha val="7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13917828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01070" y="7516936"/>
            <a:ext cx="1322835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01070" y="2446020"/>
            <a:ext cx="11593" cy="5082510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7260" y="2674620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88" dirty="0"/>
          </a:p>
        </p:txBody>
      </p:sp>
      <p:sp>
        <p:nvSpPr>
          <p:cNvPr id="15" name="Text 13"/>
          <p:cNvSpPr/>
          <p:nvPr/>
        </p:nvSpPr>
        <p:spPr>
          <a:xfrm>
            <a:off x="1257300" y="2689890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一致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257300" y="2983230"/>
            <a:ext cx="193926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教程、PPT 与发布链接一致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37260" y="3268157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37260" y="3268157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37260" y="3367187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88" dirty="0"/>
          </a:p>
        </p:txBody>
      </p:sp>
      <p:sp>
        <p:nvSpPr>
          <p:cNvPr id="20" name="Text 18"/>
          <p:cNvSpPr/>
          <p:nvPr/>
        </p:nvSpPr>
        <p:spPr>
          <a:xfrm>
            <a:off x="1257300" y="3382457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验证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257300" y="3675797"/>
            <a:ext cx="237744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文档、代码、编译、板级结果分开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937260" y="3960724"/>
            <a:ext cx="12755880" cy="6011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37260" y="3960724"/>
            <a:ext cx="12755880" cy="11593"/>
          </a:xfrm>
          <a:prstGeom prst="rect">
            <a:avLst/>
          </a:prstGeom>
          <a:solidFill>
            <a:srgbClr val="F3F2EE">
              <a:alpha val="22000"/>
            </a:srgbClr>
          </a:solidFill>
          <a:ln w="12700">
            <a:solidFill>
              <a:srgbClr val="F3F2EE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37260" y="4059753"/>
            <a:ext cx="302849" cy="2255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23"/>
              </a:lnSpc>
              <a:buNone/>
            </a:pPr>
            <a:r>
              <a:rPr lang="en-US" sz="1188" b="1" dirty="0">
                <a:solidFill>
                  <a:srgbClr val="2742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88" dirty="0"/>
          </a:p>
        </p:txBody>
      </p:sp>
      <p:sp>
        <p:nvSpPr>
          <p:cNvPr id="25" name="Text 23"/>
          <p:cNvSpPr/>
          <p:nvPr/>
        </p:nvSpPr>
        <p:spPr>
          <a:xfrm>
            <a:off x="1257300" y="4075024"/>
            <a:ext cx="475488" cy="23317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3F2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57300" y="4368363"/>
            <a:ext cx="2225010" cy="19504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1704"/>
              </a:lnSpc>
              <a:buNone/>
            </a:pPr>
            <a:r>
              <a:rPr lang="en-US" sz="1200" dirty="0">
                <a:solidFill>
                  <a:srgbClr val="B8B6B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官方规则与未核验视频经验分开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GPT-6 Codex 核心实操</dc:title>
  <dc:subject>Editable PPTX export</dc:subject>
  <dc:creator>Dashi PPT</dc:creator>
  <cp:lastModifiedBy>Dashi PPT</cp:lastModifiedBy>
  <cp:revision>1</cp:revision>
  <dcterms:created xsi:type="dcterms:W3CDTF">2026-10-03T09:11:32Z</dcterms:created>
  <dcterms:modified xsi:type="dcterms:W3CDTF">2026-10-03T09:11:32Z</dcterms:modified>
</cp:coreProperties>
</file>